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80" r:id="rId2"/>
    <p:sldId id="270" r:id="rId3"/>
    <p:sldId id="256" r:id="rId4"/>
    <p:sldId id="267" r:id="rId5"/>
    <p:sldId id="257" r:id="rId6"/>
    <p:sldId id="258" r:id="rId7"/>
    <p:sldId id="259" r:id="rId8"/>
    <p:sldId id="260" r:id="rId9"/>
    <p:sldId id="261" r:id="rId10"/>
    <p:sldId id="271" r:id="rId11"/>
    <p:sldId id="272" r:id="rId12"/>
    <p:sldId id="273" r:id="rId13"/>
    <p:sldId id="274" r:id="rId14"/>
    <p:sldId id="275" r:id="rId15"/>
    <p:sldId id="262" r:id="rId16"/>
    <p:sldId id="263" r:id="rId17"/>
    <p:sldId id="276" r:id="rId18"/>
    <p:sldId id="269" r:id="rId19"/>
    <p:sldId id="264" r:id="rId20"/>
    <p:sldId id="278" r:id="rId21"/>
    <p:sldId id="265" r:id="rId22"/>
    <p:sldId id="268" r:id="rId23"/>
    <p:sldId id="266" r:id="rId24"/>
    <p:sldId id="277" r:id="rId25"/>
    <p:sldId id="279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588" autoAdjust="0"/>
  </p:normalViewPr>
  <p:slideViewPr>
    <p:cSldViewPr>
      <p:cViewPr varScale="1">
        <p:scale>
          <a:sx n="97" d="100"/>
          <a:sy n="97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3DB9BA0-7D9B-4843-AF19-CBBA40C4E94E}" type="datetimeFigureOut">
              <a:rPr lang="en-US"/>
              <a:pPr>
                <a:defRPr/>
              </a:pPr>
              <a:t>1/12/2009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2323203B-41E2-4124-9A9D-B72075E08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9798-F537-4AC2-A3A7-28179564C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B7072-AF14-4971-AD91-8027069F1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5A28D-B7BB-40C6-96EB-45D28B193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B3887-3244-41B7-9450-C6A7BF3E0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704B5-3477-4570-8E1B-FE952376A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7994C-886F-4589-A5C8-CE2C4DE3D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018D2-14EF-4EFC-90CB-C34F1A091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FBC72-50FC-4A73-8E83-800387819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9BDFE-9E10-4F9C-B67E-39AE511BC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9B690-4D5E-46A4-B13F-B8BCBBFD5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FAF5C-2365-4DF6-9C10-70B9E7CEE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BCABFF-AAED-404E-8B00-2D9C9ACF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Bio&amp; 242: 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Unit 2 / Lab 1</a:t>
            </a:r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2051" name="Picture 3" descr="C:\Documents and Settings\GaryB\Local Settings\Temporary Internet Files\Content.IE5\7Q2JZOWU\MCj029259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071688"/>
            <a:ext cx="25908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Kidney slides 2-8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Slide # 2:  Cortex of the Kidney (40X)</a:t>
            </a:r>
          </a:p>
          <a:p>
            <a:pPr>
              <a:buFontTx/>
              <a:buNone/>
            </a:pPr>
            <a:r>
              <a:rPr lang="en-US" sz="2400" b="1" smtClean="0"/>
              <a:t>	1.  Renal Capsule</a:t>
            </a:r>
          </a:p>
          <a:p>
            <a:pPr>
              <a:buFontTx/>
              <a:buNone/>
            </a:pPr>
            <a:r>
              <a:rPr lang="en-US" sz="2400" b="1" smtClean="0"/>
              <a:t>	2.  Renal Corpuscle with Bowman’s Capsule</a:t>
            </a:r>
          </a:p>
          <a:p>
            <a:pPr>
              <a:buFontTx/>
              <a:buNone/>
            </a:pPr>
            <a:r>
              <a:rPr lang="en-US" sz="2400" b="1" smtClean="0"/>
              <a:t>	3.  Cortex of the Kidney</a:t>
            </a:r>
          </a:p>
          <a:p>
            <a:pPr>
              <a:buFontTx/>
              <a:buNone/>
            </a:pPr>
            <a:endParaRPr lang="en-US" sz="2400" b="1" smtClean="0"/>
          </a:p>
          <a:p>
            <a:pPr>
              <a:buFontTx/>
              <a:buNone/>
            </a:pPr>
            <a:r>
              <a:rPr lang="en-US" sz="2400" b="1" smtClean="0"/>
              <a:t>Slide # 3: Cortex of the Kidney (100X)</a:t>
            </a:r>
          </a:p>
          <a:p>
            <a:pPr>
              <a:buFontTx/>
              <a:buNone/>
            </a:pPr>
            <a:r>
              <a:rPr lang="en-US" sz="2400" b="1" smtClean="0"/>
              <a:t>	1.  Renal Capsule</a:t>
            </a:r>
          </a:p>
          <a:p>
            <a:pPr>
              <a:buFontTx/>
              <a:buNone/>
            </a:pPr>
            <a:r>
              <a:rPr lang="en-US" sz="2400" b="1" smtClean="0"/>
              <a:t>	2.  Renal Corpuscle with Bowman’s Capsule</a:t>
            </a:r>
          </a:p>
          <a:p>
            <a:pPr>
              <a:buFontTx/>
              <a:buNone/>
            </a:pPr>
            <a:r>
              <a:rPr lang="en-US" sz="2400" b="1" smtClean="0"/>
              <a:t>	3.  X-section through a Proximal or Distal Convoluted 	Tubule</a:t>
            </a:r>
          </a:p>
          <a:p>
            <a:pPr>
              <a:buFontTx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Kidney slides 2-8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Slide # 4:  interface of Cortex and Medulla of the Kidney (100X)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	1.  Renal Cortex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	2.  Renal Medulla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	3.  X-section through a Proximal or Distal Convoluted 	Tubule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	4.  Longitudinal section through a thick portion of the 	Loop of Henle or collecting duct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Slide # 5: Medulla of the Kidney (40X)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	1.  Longitudinal section through a thick portion of the 	Loop of Henle or collecting duct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smtClean="0"/>
              <a:t>	2.  Longitudinal section through a collecting duct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Kidney slides 2-8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Slide # 6:  Medulla of the Kidney and Minor Calyx (40X)</a:t>
            </a:r>
          </a:p>
          <a:p>
            <a:pPr>
              <a:buFontTx/>
              <a:buNone/>
            </a:pPr>
            <a:r>
              <a:rPr lang="en-US" sz="2400" b="1" smtClean="0"/>
              <a:t>	1.  Renal Papilla</a:t>
            </a:r>
          </a:p>
          <a:p>
            <a:pPr>
              <a:buFontTx/>
              <a:buNone/>
            </a:pPr>
            <a:r>
              <a:rPr lang="en-US" sz="2400" b="1" smtClean="0"/>
              <a:t>	2.  Wall of the Minor Calyx demonstrating transitional 	epithelium</a:t>
            </a:r>
          </a:p>
          <a:p>
            <a:pPr>
              <a:buFontTx/>
              <a:buNone/>
            </a:pPr>
            <a:r>
              <a:rPr lang="en-US" sz="2400" b="1" smtClean="0"/>
              <a:t>	3.  Areas of Renal Cortex with Renal capsules </a:t>
            </a:r>
          </a:p>
          <a:p>
            <a:pPr>
              <a:buFontTx/>
              <a:buNone/>
            </a:pPr>
            <a:r>
              <a:rPr lang="en-US" sz="2400" b="1" smtClean="0"/>
              <a:t>	4.  Portion of the Renal Sinus filled with Adipocytes</a:t>
            </a:r>
          </a:p>
          <a:p>
            <a:pPr>
              <a:buFontTx/>
              <a:buNone/>
            </a:pPr>
            <a:r>
              <a:rPr lang="en-US" sz="2400" b="1" smtClean="0"/>
              <a:t>	5.  Papillary duct within the Renal Papilla</a:t>
            </a:r>
          </a:p>
          <a:p>
            <a:pPr>
              <a:buFontTx/>
              <a:buNone/>
            </a:pPr>
            <a:endParaRPr lang="en-US" sz="2400" b="1" smtClean="0"/>
          </a:p>
          <a:p>
            <a:pPr>
              <a:buFontTx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Kidney slides 2-8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Slide # 7:  Renal Cortex (400X)</a:t>
            </a:r>
          </a:p>
          <a:p>
            <a:pPr>
              <a:buFontTx/>
              <a:buNone/>
            </a:pPr>
            <a:r>
              <a:rPr lang="en-US" sz="2400" b="1" smtClean="0"/>
              <a:t>	1.  Parietal Epithelium of Bowman’s Capsule</a:t>
            </a:r>
          </a:p>
          <a:p>
            <a:pPr>
              <a:buFontTx/>
              <a:buNone/>
            </a:pPr>
            <a:r>
              <a:rPr lang="en-US" sz="2400" b="1" smtClean="0"/>
              <a:t>	2.  Capsular Space where filtrate collects</a:t>
            </a:r>
          </a:p>
          <a:p>
            <a:pPr>
              <a:buFontTx/>
              <a:buNone/>
            </a:pPr>
            <a:r>
              <a:rPr lang="en-US" sz="2400" b="1" smtClean="0"/>
              <a:t>	3.  Nucleus of a podocyte</a:t>
            </a:r>
          </a:p>
          <a:p>
            <a:pPr>
              <a:buFontTx/>
              <a:buNone/>
            </a:pPr>
            <a:r>
              <a:rPr lang="en-US" sz="2400" b="1" smtClean="0"/>
              <a:t>	4.  Glomerulus of a Renal Corpuscle</a:t>
            </a:r>
          </a:p>
          <a:p>
            <a:pPr>
              <a:buFontTx/>
              <a:buNone/>
            </a:pPr>
            <a:r>
              <a:rPr lang="en-US" sz="2400" b="1" smtClean="0"/>
              <a:t>	5.  Juxtaglomerular cells of a Juxtaglomerular 	Apparatus </a:t>
            </a:r>
          </a:p>
          <a:p>
            <a:pPr>
              <a:buFontTx/>
              <a:buNone/>
            </a:pPr>
            <a:r>
              <a:rPr lang="en-US" sz="2400" b="1" smtClean="0"/>
              <a:t>	6.  Macula Densa of a Juxtaglomerular 	Apparatus </a:t>
            </a:r>
          </a:p>
          <a:p>
            <a:pPr>
              <a:buFontTx/>
              <a:buNone/>
            </a:pPr>
            <a:r>
              <a:rPr lang="en-US" sz="2400" b="1" smtClean="0"/>
              <a:t>	7.  X-section through a Proximal Convoluted Tubule 	(Note presence of Microvilli)</a:t>
            </a:r>
          </a:p>
          <a:p>
            <a:pPr>
              <a:buFontTx/>
              <a:buNone/>
            </a:pPr>
            <a:r>
              <a:rPr lang="en-US" sz="2400" b="1" smtClean="0"/>
              <a:t>	8.  X-section through a Distal Convoluted Tubule </a:t>
            </a:r>
          </a:p>
          <a:p>
            <a:pPr>
              <a:buFontTx/>
              <a:buNone/>
            </a:pPr>
            <a:endParaRPr lang="en-US" sz="2400" b="1" smtClean="0"/>
          </a:p>
          <a:p>
            <a:pPr>
              <a:buFontTx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Kidney slides 2-8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Slide # 8:  Renal Medulla (400X)</a:t>
            </a:r>
          </a:p>
          <a:p>
            <a:pPr>
              <a:buFontTx/>
              <a:buNone/>
            </a:pPr>
            <a:r>
              <a:rPr lang="en-US" sz="2400" b="1" smtClean="0"/>
              <a:t>	1. Longitudinal section through a collecting duct (note 	the Cuboidal epithelium) </a:t>
            </a:r>
          </a:p>
          <a:p>
            <a:pPr>
              <a:buFontTx/>
              <a:buNone/>
            </a:pPr>
            <a:r>
              <a:rPr lang="en-US" sz="2400" b="1" smtClean="0"/>
              <a:t>	2. Longitudinal section through a thin Loop of Henle 	(note the Squamous epithelium) </a:t>
            </a:r>
          </a:p>
          <a:p>
            <a:pPr>
              <a:buFontTx/>
              <a:buNone/>
            </a:pPr>
            <a:r>
              <a:rPr lang="en-US" sz="2400" b="1" smtClean="0"/>
              <a:t>	</a:t>
            </a:r>
          </a:p>
          <a:p>
            <a:pPr>
              <a:buFontTx/>
              <a:buNone/>
            </a:pPr>
            <a:endParaRPr lang="en-US" sz="2400" b="1" smtClean="0"/>
          </a:p>
          <a:p>
            <a:pPr>
              <a:buFontTx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uman Ureter Sc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086600" y="6096000"/>
            <a:ext cx="1651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Duct?  40X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-699729">
            <a:off x="5638800" y="38100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 rot="-699729">
            <a:off x="4876800" y="27432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 rot="-699729">
            <a:off x="6248400" y="19812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7239000" y="1752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5867400" y="25908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6629400" y="3581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 rot="-699729">
            <a:off x="5867400" y="46482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6858000" y="4419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uman Ureter Hig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086600" y="6096000"/>
            <a:ext cx="180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Duct?  400X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 rot="-699729">
            <a:off x="2743200" y="15240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rot="-699729">
            <a:off x="2743200" y="41910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3733800" y="3962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657600" y="1295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8077200" y="4800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Ureter slides 14-15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Slide # 14: X-Section of the Ureter (40X)</a:t>
            </a:r>
          </a:p>
          <a:p>
            <a:pPr>
              <a:buFontTx/>
              <a:buNone/>
            </a:pPr>
            <a:r>
              <a:rPr lang="en-US" sz="2400" b="1" smtClean="0"/>
              <a:t>	1.  Lumen of the Ureter</a:t>
            </a:r>
          </a:p>
          <a:p>
            <a:pPr>
              <a:buFontTx/>
              <a:buNone/>
            </a:pPr>
            <a:r>
              <a:rPr lang="en-US" sz="2400" b="1" smtClean="0"/>
              <a:t>	2.  Transitional Epithelium </a:t>
            </a:r>
          </a:p>
          <a:p>
            <a:pPr>
              <a:buFontTx/>
              <a:buNone/>
            </a:pPr>
            <a:r>
              <a:rPr lang="en-US" sz="2400" b="1" smtClean="0"/>
              <a:t>	3.  Lamina Propria</a:t>
            </a:r>
          </a:p>
          <a:p>
            <a:pPr>
              <a:buFontTx/>
              <a:buNone/>
            </a:pPr>
            <a:r>
              <a:rPr lang="en-US" sz="2400" b="1" smtClean="0"/>
              <a:t>	4.  Smooth Muscle</a:t>
            </a:r>
          </a:p>
          <a:p>
            <a:pPr>
              <a:buFontTx/>
              <a:buNone/>
            </a:pPr>
            <a:endParaRPr lang="en-US" sz="2400" b="1" smtClean="0"/>
          </a:p>
          <a:p>
            <a:pPr>
              <a:buFontTx/>
              <a:buNone/>
            </a:pPr>
            <a:r>
              <a:rPr lang="en-US" sz="2400" b="1" smtClean="0"/>
              <a:t>Slide # 15: X-Section of the Ureter (400X)</a:t>
            </a:r>
          </a:p>
          <a:p>
            <a:pPr>
              <a:buFontTx/>
              <a:buNone/>
            </a:pPr>
            <a:r>
              <a:rPr lang="en-US" sz="2400" b="1" smtClean="0"/>
              <a:t>	1.  Lumen of the Ureter</a:t>
            </a:r>
          </a:p>
          <a:p>
            <a:pPr>
              <a:buFontTx/>
              <a:buNone/>
            </a:pPr>
            <a:r>
              <a:rPr lang="en-US" sz="2400" b="1" smtClean="0"/>
              <a:t>	2.  Transitional Epithelium </a:t>
            </a:r>
          </a:p>
          <a:p>
            <a:pPr>
              <a:buFontTx/>
              <a:buNone/>
            </a:pPr>
            <a:r>
              <a:rPr lang="en-US" sz="2400" b="1" smtClean="0"/>
              <a:t>	3.  Lamina Propria</a:t>
            </a:r>
          </a:p>
          <a:p>
            <a:pPr>
              <a:buFontTx/>
              <a:buNone/>
            </a:pPr>
            <a:r>
              <a:rPr lang="en-US" sz="2400" b="1" smtClean="0"/>
              <a:t>	</a:t>
            </a:r>
          </a:p>
          <a:p>
            <a:pPr>
              <a:buFontTx/>
              <a:buNone/>
            </a:pPr>
            <a:endParaRPr lang="en-US" sz="2400" b="1" smtClean="0"/>
          </a:p>
          <a:p>
            <a:pPr>
              <a:buFontTx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rethra-low p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7010400" y="5943600"/>
            <a:ext cx="180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Duct?  100X</a:t>
            </a: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 rot="-699729">
            <a:off x="5410200" y="19050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324600" y="1676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352800" y="44958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429000" y="2057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447800" y="609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rethra Hig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0" y="2133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76600" y="3048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-699729">
            <a:off x="4343400" y="24384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010400" y="5943600"/>
            <a:ext cx="180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Duct?  400X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19800" y="3962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Histology Slides for the  Urinary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105400"/>
          </a:xfrm>
        </p:spPr>
        <p:txBody>
          <a:bodyPr/>
          <a:lstStyle/>
          <a:p>
            <a:r>
              <a:rPr lang="en-US" sz="2800" b="1" smtClean="0"/>
              <a:t>Slides are presented in order of magnification</a:t>
            </a:r>
          </a:p>
          <a:p>
            <a:r>
              <a:rPr lang="en-US" sz="2800" b="1" smtClean="0"/>
              <a:t>As you view the following slides make sure you can accomplish these goals:</a:t>
            </a:r>
          </a:p>
          <a:p>
            <a:pPr>
              <a:buFontTx/>
              <a:buAutoNum type="arabicPeriod"/>
            </a:pPr>
            <a:r>
              <a:rPr lang="en-US" sz="2800" b="1" smtClean="0"/>
              <a:t>Can you identify the organ or duct from which the tissue sample was taken?</a:t>
            </a:r>
          </a:p>
          <a:p>
            <a:pPr>
              <a:buFontTx/>
              <a:buAutoNum type="arabicPeriod"/>
            </a:pPr>
            <a:r>
              <a:rPr lang="en-US" sz="2800" b="1" smtClean="0"/>
              <a:t>Can you identify the specific structures or layers indicated by the numbered arrows or brackets?</a:t>
            </a:r>
          </a:p>
          <a:p>
            <a:r>
              <a:rPr lang="en-US" sz="2800" b="1" smtClean="0"/>
              <a:t>At the end of a sequence, you will find the answers to the above for each organ or duct.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Urethra slides 17-18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/>
              <a:t>Slide # 17: X-Section of the Urethra (100X)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/>
              <a:t>	1.  Lumen of the Urethra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/>
              <a:t>	2. Transitional Epithelium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/>
              <a:t>	3.  Lamina Propria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/>
              <a:t>	4.  Smooth Muscle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/>
              <a:t>Slide # 18: X-Section of the Urethra (400X)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/>
              <a:t>	1.  Lumen of the Urethra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/>
              <a:t>	2. Transitional Epithelium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/>
              <a:t>	3.  Lamina Propria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smtClean="0"/>
          </a:p>
          <a:p>
            <a:pPr>
              <a:lnSpc>
                <a:spcPct val="90000"/>
              </a:lnSpc>
              <a:buFontTx/>
              <a:buNone/>
            </a:pP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ransitional Epithelium M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477000" y="6096000"/>
            <a:ext cx="1870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Organ?  40X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324600" y="457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4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505200" y="4343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181600" y="52578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 rot="-699729">
            <a:off x="5334000" y="7620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rot="-699729">
            <a:off x="2514600" y="45720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 rot="-699729">
            <a:off x="4191000" y="54864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1143000" y="5943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ransitional Epithelium Sca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781800" y="5943600"/>
            <a:ext cx="20224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Organ?  100X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 rot="-699729">
            <a:off x="5105400" y="30480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 rot="-699729">
            <a:off x="5943600" y="17526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-699729">
            <a:off x="6019800" y="48006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6934200" y="45720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6858000" y="15240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6019800" y="2743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ransitional Epithelium Me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58000" y="5943600"/>
            <a:ext cx="20224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Organ?  400X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 rot="-699729">
            <a:off x="5867400" y="9906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 rot="-699729">
            <a:off x="5867400" y="38100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 rot="-699729">
            <a:off x="4953000" y="54864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858000" y="7620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781800" y="3581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867400" y="52578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Urinary Bladder slides 20-22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Slide # 20: X-Section of the Urinary Bladder (40X)</a:t>
            </a:r>
          </a:p>
          <a:p>
            <a:pPr>
              <a:buFontTx/>
              <a:buNone/>
            </a:pPr>
            <a:r>
              <a:rPr lang="en-US" sz="2400" b="1" smtClean="0"/>
              <a:t>	1.  Lumen of the Urinary Bladder</a:t>
            </a:r>
          </a:p>
          <a:p>
            <a:pPr>
              <a:buFontTx/>
              <a:buNone/>
            </a:pPr>
            <a:r>
              <a:rPr lang="en-US" sz="2400" b="1" smtClean="0"/>
              <a:t>	2.  Transitional Epithelium </a:t>
            </a:r>
          </a:p>
          <a:p>
            <a:pPr>
              <a:buFontTx/>
              <a:buNone/>
            </a:pPr>
            <a:r>
              <a:rPr lang="en-US" sz="2400" b="1" smtClean="0"/>
              <a:t>	3.  Lamina Propria</a:t>
            </a:r>
          </a:p>
          <a:p>
            <a:pPr>
              <a:buFontTx/>
              <a:buNone/>
            </a:pPr>
            <a:r>
              <a:rPr lang="en-US" sz="2400" b="1" smtClean="0"/>
              <a:t>	4.  Submocosa</a:t>
            </a:r>
          </a:p>
          <a:p>
            <a:pPr>
              <a:buFontTx/>
              <a:buNone/>
            </a:pPr>
            <a:endParaRPr lang="en-US" sz="2400" b="1" smtClean="0"/>
          </a:p>
          <a:p>
            <a:pPr>
              <a:buFontTx/>
              <a:buNone/>
            </a:pPr>
            <a:r>
              <a:rPr lang="en-US" sz="2400" b="1" smtClean="0"/>
              <a:t>Slide # 21: X-Section of the Urinary Bladder Muscularis layer (Detrusor muscle) (100X)</a:t>
            </a:r>
          </a:p>
          <a:p>
            <a:pPr>
              <a:buFontTx/>
              <a:buNone/>
            </a:pPr>
            <a:r>
              <a:rPr lang="en-US" sz="2400" b="1" smtClean="0"/>
              <a:t>	1.  Inner Longitudinal smooth muscle layer</a:t>
            </a:r>
          </a:p>
          <a:p>
            <a:pPr>
              <a:buFontTx/>
              <a:buNone/>
            </a:pPr>
            <a:r>
              <a:rPr lang="en-US" sz="2400" b="1" smtClean="0"/>
              <a:t>	2.  Circular smooth muscle layer</a:t>
            </a:r>
          </a:p>
          <a:p>
            <a:pPr>
              <a:buFontTx/>
              <a:buNone/>
            </a:pPr>
            <a:r>
              <a:rPr lang="en-US" sz="2400" b="1" smtClean="0"/>
              <a:t>	3.  Outer Longitudinal smooth muscle layer</a:t>
            </a:r>
          </a:p>
          <a:p>
            <a:pPr>
              <a:buFontTx/>
              <a:buNone/>
            </a:pPr>
            <a:r>
              <a:rPr lang="en-US" sz="2400" b="1" smtClean="0"/>
              <a:t>	</a:t>
            </a:r>
          </a:p>
          <a:p>
            <a:pPr>
              <a:buFontTx/>
              <a:buNone/>
            </a:pPr>
            <a:endParaRPr lang="en-US" sz="2400" b="1" smtClean="0"/>
          </a:p>
          <a:p>
            <a:pPr>
              <a:buFontTx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Tissue from Urinary Bladder slides 20-22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Slide # 21: X-Section of the Urinary Bladder Muscularis layer (Detrusor muscle) (400X)</a:t>
            </a:r>
          </a:p>
          <a:p>
            <a:pPr>
              <a:buFontTx/>
              <a:buNone/>
            </a:pPr>
            <a:r>
              <a:rPr lang="en-US" sz="2400" b="1" smtClean="0"/>
              <a:t>	1.  Inner Longitudinal smooth muscle layer</a:t>
            </a:r>
          </a:p>
          <a:p>
            <a:pPr>
              <a:buFontTx/>
              <a:buNone/>
            </a:pPr>
            <a:r>
              <a:rPr lang="en-US" sz="2400" b="1" smtClean="0"/>
              <a:t>	2.  Circular smooth muscle layer</a:t>
            </a:r>
          </a:p>
          <a:p>
            <a:pPr>
              <a:buFontTx/>
              <a:buNone/>
            </a:pPr>
            <a:r>
              <a:rPr lang="en-US" sz="2400" b="1" smtClean="0"/>
              <a:t>	3.  Outer Longitudinal smooth muscle layer</a:t>
            </a:r>
          </a:p>
          <a:p>
            <a:pPr>
              <a:buFontTx/>
              <a:buNone/>
            </a:pPr>
            <a:r>
              <a:rPr lang="en-US" sz="2400" b="1" smtClean="0"/>
              <a:t>	</a:t>
            </a:r>
          </a:p>
          <a:p>
            <a:pPr>
              <a:buFontTx/>
              <a:buNone/>
            </a:pPr>
            <a:endParaRPr lang="en-US" sz="2400" b="1" smtClean="0"/>
          </a:p>
          <a:p>
            <a:pPr>
              <a:buFontTx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mall Kidney Sc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 rot="-699729">
            <a:off x="6096000" y="4572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3581400" y="37338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6"/>
          <p:cNvSpPr>
            <a:spLocks/>
          </p:cNvSpPr>
          <p:nvPr/>
        </p:nvSpPr>
        <p:spPr bwMode="auto">
          <a:xfrm>
            <a:off x="1981200" y="685800"/>
            <a:ext cx="246063" cy="5484813"/>
          </a:xfrm>
          <a:prstGeom prst="rightBrace">
            <a:avLst>
              <a:gd name="adj1" fmla="val 185752"/>
              <a:gd name="adj2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4551363" y="3546475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7010400" y="228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2362200" y="3276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6934200" y="5867400"/>
            <a:ext cx="17938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Organ? 40X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mall Kidney Sca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 rot="-699729">
            <a:off x="6400800" y="7620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 rot="-699729">
            <a:off x="2819400" y="40386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-699729">
            <a:off x="5257800" y="27432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162800" y="457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248400" y="2514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10000" y="37338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800600" y="5943600"/>
            <a:ext cx="32496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Organ and layer? 100X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mall Kidney Me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638800" y="6096000"/>
            <a:ext cx="33686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Organ and layers? 100X</a:t>
            </a:r>
          </a:p>
        </p:txBody>
      </p:sp>
      <p:sp>
        <p:nvSpPr>
          <p:cNvPr id="6148" name="AutoShape 4"/>
          <p:cNvSpPr>
            <a:spLocks/>
          </p:cNvSpPr>
          <p:nvPr/>
        </p:nvSpPr>
        <p:spPr bwMode="auto">
          <a:xfrm>
            <a:off x="1371600" y="2287588"/>
            <a:ext cx="152400" cy="4570412"/>
          </a:xfrm>
          <a:prstGeom prst="rightBrace">
            <a:avLst>
              <a:gd name="adj1" fmla="val 249913"/>
              <a:gd name="adj2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>
            <a:off x="1981200" y="0"/>
            <a:ext cx="152400" cy="2559050"/>
          </a:xfrm>
          <a:prstGeom prst="rightBrace">
            <a:avLst>
              <a:gd name="adj1" fmla="val 139931"/>
              <a:gd name="adj2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09800" y="10668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600200" y="4343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232491">
            <a:off x="6781800" y="6096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772400" y="457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 rot="-699729">
            <a:off x="2667000" y="56388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657600" y="53340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mall Kidney Sca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638800" y="6096000"/>
            <a:ext cx="3097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Organ and layer? 40X</a:t>
            </a: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 rot="-699729">
            <a:off x="1981200" y="62484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 rot="-699729">
            <a:off x="2743200" y="11430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733800" y="838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971800" y="5943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mall Kidney Sca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638800" y="6096000"/>
            <a:ext cx="3097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Organ and layer? 40X</a:t>
            </a:r>
          </a:p>
        </p:txBody>
      </p:sp>
      <p:sp>
        <p:nvSpPr>
          <p:cNvPr id="8196" name="AutoShape 4"/>
          <p:cNvSpPr>
            <a:spLocks/>
          </p:cNvSpPr>
          <p:nvPr/>
        </p:nvSpPr>
        <p:spPr bwMode="auto">
          <a:xfrm rot="-2698483">
            <a:off x="4724400" y="0"/>
            <a:ext cx="152400" cy="4570413"/>
          </a:xfrm>
          <a:prstGeom prst="rightBrace">
            <a:avLst>
              <a:gd name="adj1" fmla="val 249913"/>
              <a:gd name="adj2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029200" y="1981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-699729">
            <a:off x="6858000" y="39624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772400" y="37338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62000" y="5029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534400" y="2895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038600" y="4800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4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-699729">
            <a:off x="5715000" y="26670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705600" y="23622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mall Kidney Hig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 rot="-699729">
            <a:off x="6553200" y="19812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-699729">
            <a:off x="5029200" y="19812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 rot="-699729">
            <a:off x="5867400" y="46482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rot="-10136134">
            <a:off x="2667000" y="28194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rot="-699729">
            <a:off x="3200400" y="11430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-699729">
            <a:off x="1066800" y="12192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rot="462848">
            <a:off x="3886200" y="28956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5943600" y="2895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4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2286000" y="25908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2057400" y="990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7</a:t>
            </a: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4191000" y="914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8</a:t>
            </a:r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5943600" y="1752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6858000" y="4419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7467600" y="1752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4800600" y="2895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5</a:t>
            </a:r>
          </a:p>
        </p:txBody>
      </p:sp>
      <p:sp>
        <p:nvSpPr>
          <p:cNvPr id="9234" name="Rectangle 20"/>
          <p:cNvSpPr>
            <a:spLocks noChangeArrowheads="1"/>
          </p:cNvSpPr>
          <p:nvPr/>
        </p:nvSpPr>
        <p:spPr bwMode="auto">
          <a:xfrm>
            <a:off x="5638800" y="6096000"/>
            <a:ext cx="32496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Organ and layer? 400X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mall Kidney Hig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 rot="-699729">
            <a:off x="3505200" y="19812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638800" y="6096000"/>
            <a:ext cx="32496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Organ and layer? 400X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-699729">
            <a:off x="1676400" y="5334000"/>
            <a:ext cx="887413" cy="119063"/>
          </a:xfrm>
          <a:prstGeom prst="leftArrow">
            <a:avLst>
              <a:gd name="adj1" fmla="val 50000"/>
              <a:gd name="adj2" fmla="val 18633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667000" y="51054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495800" y="1752600"/>
            <a:ext cx="34607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364</TotalTime>
  <Words>346</Words>
  <Application>Microsoft PowerPoint</Application>
  <PresentationFormat>On-screen Show (4:3)</PresentationFormat>
  <Paragraphs>157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Times New Roman</vt:lpstr>
      <vt:lpstr>Arial</vt:lpstr>
      <vt:lpstr>Calibri</vt:lpstr>
      <vt:lpstr>Blank Presentation</vt:lpstr>
      <vt:lpstr>Bio&amp; 242:  Unit 2 / Lab 1</vt:lpstr>
      <vt:lpstr>Histology Slides for the  Urinary System</vt:lpstr>
      <vt:lpstr>Slide 3</vt:lpstr>
      <vt:lpstr>Slide 4</vt:lpstr>
      <vt:lpstr>Slide 5</vt:lpstr>
      <vt:lpstr>Slide 6</vt:lpstr>
      <vt:lpstr>Slide 7</vt:lpstr>
      <vt:lpstr>Slide 8</vt:lpstr>
      <vt:lpstr>Slide 9</vt:lpstr>
      <vt:lpstr>Tissue from Kidney slides 2-8</vt:lpstr>
      <vt:lpstr>Tissue from Kidney slides 2-8</vt:lpstr>
      <vt:lpstr>Tissue from Kidney slides 2-8</vt:lpstr>
      <vt:lpstr>Tissue from Kidney slides 2-8</vt:lpstr>
      <vt:lpstr>Tissue from Kidney slides 2-8</vt:lpstr>
      <vt:lpstr>Slide 15</vt:lpstr>
      <vt:lpstr>Slide 16</vt:lpstr>
      <vt:lpstr>Tissue from Ureter slides 14-15</vt:lpstr>
      <vt:lpstr>Slide 18</vt:lpstr>
      <vt:lpstr>Slide 19</vt:lpstr>
      <vt:lpstr>Tissue from Urethra slides 17-18</vt:lpstr>
      <vt:lpstr>Slide 21</vt:lpstr>
      <vt:lpstr>Slide 22</vt:lpstr>
      <vt:lpstr>Slide 23</vt:lpstr>
      <vt:lpstr>Tissue from Urinary Bladder slides 20-22</vt:lpstr>
      <vt:lpstr>Tissue from Urinary Bladder slides 20-22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css-stuservtest</dc:creator>
  <cp:lastModifiedBy>GaryB</cp:lastModifiedBy>
  <cp:revision>18</cp:revision>
  <dcterms:created xsi:type="dcterms:W3CDTF">2003-01-30T01:02:16Z</dcterms:created>
  <dcterms:modified xsi:type="dcterms:W3CDTF">2009-01-13T00:21:40Z</dcterms:modified>
</cp:coreProperties>
</file>